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71" r:id="rId3"/>
    <p:sldId id="25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1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57E0D9D-E68D-46B0-9869-6A008664F13D}" type="datetimeFigureOut">
              <a:rPr lang="en-US" smtClean="0"/>
              <a:t>12/7/2014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356667AC-9E07-4E56-9B8D-B0121A33CE8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50897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What information should be included on a </a:t>
            </a:r>
            <a:r>
              <a:rPr lang="en-US" sz="4000" b="1" dirty="0" smtClean="0"/>
              <a:t>source </a:t>
            </a:r>
            <a:r>
              <a:rPr lang="en-US" sz="4000" b="1" dirty="0" smtClean="0"/>
              <a:t>card?</a:t>
            </a:r>
            <a:endParaRPr lang="en-US" sz="4000" b="1" dirty="0"/>
          </a:p>
        </p:txBody>
      </p:sp>
      <p:pic>
        <p:nvPicPr>
          <p:cNvPr id="1026" name="Picture 2" descr="https://encrypted-tbn1.gstatic.com/images?q=tbn:ANd9GcQVawRl-LZ3DClpdK25GSEtUWs6LQjxIZ8YVEWDkg90BHPK5_r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18148">
            <a:off x="5237107" y="3335863"/>
            <a:ext cx="1954570" cy="2609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osmophobia.wdfiles.com/local--files/sources/sleuth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6041" y="3046077"/>
            <a:ext cx="2321560" cy="309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6316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Conventions: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7310717" cy="3508977"/>
          </a:xfrm>
        </p:spPr>
        <p:txBody>
          <a:bodyPr>
            <a:noAutofit/>
          </a:bodyPr>
          <a:lstStyle/>
          <a:p>
            <a:r>
              <a:rPr lang="en-US" sz="2700" b="1" dirty="0" smtClean="0"/>
              <a:t>Include: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700" b="1" dirty="0" smtClean="0">
                <a:solidFill>
                  <a:srgbClr val="002060"/>
                </a:solidFill>
              </a:rPr>
              <a:t>Spelling</a:t>
            </a:r>
            <a:br>
              <a:rPr lang="en-US" sz="2700" b="1" dirty="0" smtClean="0">
                <a:solidFill>
                  <a:srgbClr val="002060"/>
                </a:solidFill>
              </a:rPr>
            </a:br>
            <a:endParaRPr lang="en-US" sz="2700" b="1" dirty="0" smtClean="0">
              <a:solidFill>
                <a:srgbClr val="002060"/>
              </a:solidFill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sz="2700" b="1" dirty="0" smtClean="0">
                <a:solidFill>
                  <a:srgbClr val="002060"/>
                </a:solidFill>
              </a:rPr>
              <a:t>Punctuation</a:t>
            </a:r>
            <a:br>
              <a:rPr lang="en-US" sz="2700" b="1" dirty="0" smtClean="0">
                <a:solidFill>
                  <a:srgbClr val="002060"/>
                </a:solidFill>
              </a:rPr>
            </a:br>
            <a:endParaRPr lang="en-US" sz="2700" b="1" dirty="0" smtClean="0">
              <a:solidFill>
                <a:srgbClr val="002060"/>
              </a:solidFill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sz="2700" b="1" dirty="0" smtClean="0">
                <a:solidFill>
                  <a:srgbClr val="002060"/>
                </a:solidFill>
              </a:rPr>
              <a:t>Verb usage</a:t>
            </a:r>
            <a:br>
              <a:rPr lang="en-US" sz="2700" b="1" dirty="0" smtClean="0">
                <a:solidFill>
                  <a:srgbClr val="002060"/>
                </a:solidFill>
              </a:rPr>
            </a:br>
            <a:endParaRPr lang="en-US" sz="2700" b="1" dirty="0" smtClean="0">
              <a:solidFill>
                <a:srgbClr val="002060"/>
              </a:solidFill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sz="2700" b="1" dirty="0" smtClean="0">
                <a:solidFill>
                  <a:srgbClr val="002060"/>
                </a:solidFill>
              </a:rPr>
              <a:t> Sentence structure</a:t>
            </a:r>
            <a:endParaRPr lang="en-US" sz="2700" b="1" dirty="0" smtClean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38200" y="5486400"/>
            <a:ext cx="7467600" cy="892552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rgbClr val="EF1403"/>
                </a:solidFill>
              </a:rPr>
              <a:t>WARNING: </a:t>
            </a:r>
            <a:r>
              <a:rPr lang="en-US" sz="2000" b="1" dirty="0" smtClean="0">
                <a:solidFill>
                  <a:srgbClr val="EF1403"/>
                </a:solidFill>
              </a:rPr>
              <a:t>Errors, if present, do not impede the reader’s understanding of the ideas conveyed.</a:t>
            </a:r>
            <a:endParaRPr lang="en-US" sz="2000" b="1" dirty="0">
              <a:solidFill>
                <a:srgbClr val="EF1403"/>
              </a:solidFill>
            </a:endParaRPr>
          </a:p>
        </p:txBody>
      </p:sp>
      <p:pic>
        <p:nvPicPr>
          <p:cNvPr id="8194" name="Picture 2" descr="http://www.reading-with-kids.com/images/reading-with-kids-girl-writes-learn-to-read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20" r="8951" b="8993"/>
          <a:stretch/>
        </p:blipFill>
        <p:spPr bwMode="auto">
          <a:xfrm>
            <a:off x="5181600" y="1524000"/>
            <a:ext cx="3184294" cy="3581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33956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Together…Springboard</a:t>
            </a: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Page 125, Question 7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927629"/>
          </a:xfrm>
        </p:spPr>
        <p:txBody>
          <a:bodyPr>
            <a:noAutofit/>
          </a:bodyPr>
          <a:lstStyle/>
          <a:p>
            <a:r>
              <a:rPr lang="en-US" sz="3500" b="1" dirty="0"/>
              <a:t>Read and analyze the samples of introductory </a:t>
            </a:r>
            <a:r>
              <a:rPr lang="en-US" sz="3500" b="1" dirty="0" smtClean="0"/>
              <a:t>paragraphs. </a:t>
            </a:r>
            <a:r>
              <a:rPr lang="en-US" sz="3500" b="1" dirty="0"/>
              <a:t>Which </a:t>
            </a:r>
            <a:r>
              <a:rPr lang="en-US" sz="3500" b="1" dirty="0" smtClean="0"/>
              <a:t>one would </a:t>
            </a:r>
            <a:r>
              <a:rPr lang="en-US" sz="3500" b="1" dirty="0"/>
              <a:t>be used to write an essay structured as compare/contrast? Which </a:t>
            </a:r>
            <a:r>
              <a:rPr lang="en-US" sz="3500" b="1" dirty="0" smtClean="0"/>
              <a:t>would introduce </a:t>
            </a:r>
            <a:r>
              <a:rPr lang="en-US" sz="3500" b="1" dirty="0"/>
              <a:t>an essay based on a different expository organizational structure? </a:t>
            </a:r>
          </a:p>
        </p:txBody>
      </p:sp>
    </p:spTree>
    <p:extLst>
      <p:ext uri="{BB962C8B-B14F-4D97-AF65-F5344CB8AC3E}">
        <p14:creationId xmlns:p14="http://schemas.microsoft.com/office/powerpoint/2010/main" val="12101084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Paragraph 1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4800600"/>
          </a:xfrm>
        </p:spPr>
        <p:txBody>
          <a:bodyPr>
            <a:noAutofit/>
          </a:bodyPr>
          <a:lstStyle/>
          <a:p>
            <a:r>
              <a:rPr lang="en-US" sz="3000" b="1" dirty="0"/>
              <a:t>People say that kids are a lot like their parents, but in Kurt Vonnegut’s </a:t>
            </a:r>
            <a:r>
              <a:rPr lang="en-US" sz="3000" b="1" dirty="0" smtClean="0"/>
              <a:t>short story </a:t>
            </a:r>
            <a:r>
              <a:rPr lang="en-US" sz="3000" b="1" dirty="0"/>
              <a:t>“Harrison Bergeron,” this is </a:t>
            </a:r>
            <a:r>
              <a:rPr lang="en-US" sz="3000" b="1" dirty="0" smtClean="0"/>
              <a:t>definitely </a:t>
            </a:r>
            <a:r>
              <a:rPr lang="en-US" sz="3000" b="1" dirty="0"/>
              <a:t>not the case. Harrison </a:t>
            </a:r>
            <a:r>
              <a:rPr lang="en-US" sz="3000" b="1" dirty="0" smtClean="0"/>
              <a:t>Bergeron, the </a:t>
            </a:r>
            <a:r>
              <a:rPr lang="en-US" sz="3000" b="1" dirty="0"/>
              <a:t>protagonist, and Hazel Bergeron, Harrison’s mother, have close to </a:t>
            </a:r>
            <a:r>
              <a:rPr lang="en-US" sz="3000" b="1" dirty="0" smtClean="0"/>
              <a:t>nothing in </a:t>
            </a:r>
            <a:r>
              <a:rPr lang="en-US" sz="3000" b="1" dirty="0"/>
              <a:t>common. Hazel is completely average and therefore content, while her son </a:t>
            </a:r>
            <a:r>
              <a:rPr lang="en-US" sz="3000" b="1" dirty="0" smtClean="0"/>
              <a:t>is completely </a:t>
            </a:r>
            <a:r>
              <a:rPr lang="en-US" sz="3000" b="1" dirty="0"/>
              <a:t>superior and therefore rebellious. </a:t>
            </a:r>
          </a:p>
        </p:txBody>
      </p:sp>
    </p:spTree>
    <p:extLst>
      <p:ext uri="{BB962C8B-B14F-4D97-AF65-F5344CB8AC3E}">
        <p14:creationId xmlns:p14="http://schemas.microsoft.com/office/powerpoint/2010/main" val="32729724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Paragraph 2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8977"/>
          </a:xfrm>
        </p:spPr>
        <p:txBody>
          <a:bodyPr>
            <a:noAutofit/>
          </a:bodyPr>
          <a:lstStyle/>
          <a:p>
            <a:r>
              <a:rPr lang="en-US" sz="3000" b="1" dirty="0"/>
              <a:t>A hero must be willing to take risks and have the courage to go against </a:t>
            </a:r>
            <a:r>
              <a:rPr lang="en-US" sz="3000" b="1" dirty="0" smtClean="0"/>
              <a:t>the norm </a:t>
            </a:r>
            <a:r>
              <a:rPr lang="en-US" sz="3000" b="1" dirty="0"/>
              <a:t>to help others. “Harrison Bergeron” by Kurt Vonnegut is a story of how </a:t>
            </a:r>
            <a:r>
              <a:rPr lang="en-US" sz="3000" b="1" dirty="0" smtClean="0"/>
              <a:t>society holds </a:t>
            </a:r>
            <a:r>
              <a:rPr lang="en-US" sz="3000" b="1" dirty="0"/>
              <a:t>back its most talented members in search of the supposed ideal of </a:t>
            </a:r>
            <a:r>
              <a:rPr lang="en-US" sz="3000" b="1" dirty="0" smtClean="0"/>
              <a:t>equality. Harrison </a:t>
            </a:r>
            <a:r>
              <a:rPr lang="en-US" sz="3000" b="1" dirty="0"/>
              <a:t>Bergeron, the protagonist, is a would-be hero who is struck down </a:t>
            </a:r>
            <a:r>
              <a:rPr lang="en-US" sz="3000" b="1" dirty="0" smtClean="0"/>
              <a:t>before he </a:t>
            </a:r>
            <a:r>
              <a:rPr lang="en-US" sz="3000" b="1" dirty="0"/>
              <a:t>has the opportunity to begin, much less complete, his hero’s journey.</a:t>
            </a:r>
          </a:p>
        </p:txBody>
      </p:sp>
    </p:spTree>
    <p:extLst>
      <p:ext uri="{BB962C8B-B14F-4D97-AF65-F5344CB8AC3E}">
        <p14:creationId xmlns:p14="http://schemas.microsoft.com/office/powerpoint/2010/main" val="228903219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Own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37852"/>
            <a:ext cx="8229600" cy="4229548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Read the student essay “Cheating in America” and analyze how effective each of the following is</a:t>
            </a:r>
            <a:r>
              <a:rPr lang="en-US" sz="3000" b="1" dirty="0" smtClean="0"/>
              <a:t>:</a:t>
            </a:r>
            <a:br>
              <a:rPr lang="en-US" sz="3000" b="1" dirty="0" smtClean="0"/>
            </a:br>
            <a:endParaRPr lang="en-US" sz="3000" b="1" dirty="0" smtClean="0"/>
          </a:p>
          <a:p>
            <a:pPr marL="880110" lvl="1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2060"/>
                </a:solidFill>
              </a:rPr>
              <a:t>Focus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2060"/>
                </a:solidFill>
              </a:rPr>
              <a:t>Organization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2060"/>
                </a:solidFill>
              </a:rPr>
              <a:t>Support and Elaboration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2060"/>
                </a:solidFill>
              </a:rPr>
              <a:t>Style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3000" b="1" dirty="0" smtClean="0">
                <a:solidFill>
                  <a:srgbClr val="002060"/>
                </a:solidFill>
              </a:rPr>
              <a:t>Conventions</a:t>
            </a:r>
          </a:p>
          <a:p>
            <a:pPr lvl="1"/>
            <a:endParaRPr lang="en-US" sz="3000" b="1" dirty="0"/>
          </a:p>
        </p:txBody>
      </p:sp>
      <p:pic>
        <p:nvPicPr>
          <p:cNvPr id="9218" name="Picture 2" descr="http://www.picturesof.net/_images_300/A_Boy_Writing_With_A_Giant_Pencil_Royalty_Free_Clipart_Picture_090730-122128-19404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895600"/>
            <a:ext cx="26289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4911527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thumbs.dreamstime.com/x/pink-ticket-1097574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29000" y="3830383"/>
            <a:ext cx="2514600" cy="2646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Exit Ticket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32429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3 Things You </a:t>
            </a:r>
            <a:r>
              <a:rPr lang="en-US" sz="3000" b="1" dirty="0" smtClean="0"/>
              <a:t>Learned</a:t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>
                <a:solidFill>
                  <a:srgbClr val="002060"/>
                </a:solidFill>
              </a:rPr>
              <a:t>2 Questions You </a:t>
            </a:r>
            <a:r>
              <a:rPr lang="en-US" sz="3000" b="1" dirty="0" smtClean="0">
                <a:solidFill>
                  <a:srgbClr val="002060"/>
                </a:solidFill>
              </a:rPr>
              <a:t>Have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>
                <a:solidFill>
                  <a:schemeClr val="accent5"/>
                </a:solidFill>
              </a:rPr>
              <a:t>1 Connection to Previous Learning</a:t>
            </a:r>
            <a:endParaRPr lang="en-US" sz="3000" b="1" dirty="0">
              <a:solidFill>
                <a:schemeClr val="accent5"/>
              </a:solidFill>
            </a:endParaRPr>
          </a:p>
        </p:txBody>
      </p:sp>
      <p:sp>
        <p:nvSpPr>
          <p:cNvPr id="4" name="AutoShape 2" descr="data:image/jpeg;base64,/9j/4AAQSkZJRgABAQAAAQABAAD/2wCEAAkGBxQSEhUUEhQWFRUVFhcVFRYUGBgYFhQXFRUYFhQUFBUYHiggGBomGxQWITEhJSkrLi4uFx8zODMsNygtLisBCgoKDg0OGxAQGywmICU0LC8sLCwsLC8vLCwsLCwsLSwvLCwsLCwwLCwsLCwtLCwsLC80LCw0LCwsLywvLCwsLf/AABEIAOEA4QMBIgACEQEDEQH/xAAcAAACAwEBAQEAAAAAAAAAAAAAAQIFBgQDBwj/xABCEAACAQMCAwUFBAgFAwUBAAABAgMABBESIQUxQQYTIlGBBzJhcZEUQlKhIzNigpKxwfAVQ3LR4VNjshckNESDFv/EABkBAQADAQEAAAAAAAAAAAAAAAACAwQBBf/EAC4RAAICAQIFAQgDAQEBAAAAAAABAhEDITEEEkFRYfAigZGhsdHh8TJxwRMjBf/aAAwDAQACEQMRAD8A+40ZpGo5oCdFFJqAeaKgKnQBRUWoWgJUUVA0BOiorUqAM0VDNR79QQuRk9KCrPWjNI1zxXSM2kHcb/7486HaZ00UCk1Dg80VAVOgCiotQKAlRRUTQEqKitSoAzRUM1JaAdFFFAFFFLVQDoopE0A6KWadAFFImgGgHRRSzQDopA143dyEGevQedDqTbpEL66CD9o8h/U1nLu9RT+kkVSx21sBn5Zrz4vfsuAo1zSe4vT4u5+6g8/QbmvCx4QiAlwJZX3kkcAliegB91ByCjpWeUm3SPWwcPDHDmm9+27/AB9X76sDISOZI+eR6VK2mMbahjOCN/I4P9KpXtmtSWhUtCd3hXmmebwj+adem/Ozt5VkUOhDK24I5GuKXxLMmKKVrWL9U/PpGi4ZdGRMsADqI2+HXHSuuslKCQQDjy+fQ1f2/EkZlUZyRtnzAyRn5DnV0ZWebmwOOq2+h3UUs06mZgopE0ZoB0UUs0A6KQNOgCilmmDQBRRRQCNRqdFAFJqdFARFSoooCLULUqKAKialUJpQoyf7+FAlZCecIMn0Hmay3HeLd2NRBeRto41952xnSo6Acyele/GeKiMa3yckKiLuzsfdRB1J/wCelcXDrFgxmmwZmGMDdYl5iJP6nqaonNt0j1uGwRxx/wCmT9+P67shwFFZO+1iSSXGtxtpxj9EoO6KpyMHfOSd65eN8cZZDb20LzT93rOkoqQg5WNpHcgZJBwvM6TyFdN7ZOjGa3A1neSInCzAdf2ZPJuvI1UrayyyyXNjMkZmVI7hJ42cxvDqCkKHXS4DEEHIOAajF1oy7PFy/wDSOq+a8fbpXwVJ2ThDTW0kEdwrpr/xCabWFlYKyPEWY6ZXEwz4dlCnlyrXSw905kgwc+KWEEDvOmtPwv8Ak3I+dVnEBFY2i2+g3UkxdUibGu6lkJeVn6KmWLMeSj0z4cF4D/hsJaG3E9zMw7zutMaKTk6VLe5CvLkSdjg52lJWUYpvHp06/b1/ZpLS7SVQ6HIO3kQRzVhzBHlXTDIVYMOYz+YxWXsZ3laWSKPubmJglxAzApLlQyEOuxJU+F8A9CKvLG9WVcrkEHDI2zI3VWHQ/wA6im06e5fPHGUeaGsfmvD+/Xw9DR8NvC4bWR4SMdNiOZ/l6VZVkjVtw/iSqscZBzhUzz3xjPniroy7nm5sFaxLVqBUqKmZQqJqVFARWpUUUBA1IU6KAKKKKADUdVM0sGgJUiadJqAM06iBUqARNANJhSJxuaAcjhRk8qoOLcRVVMkhwq8hzO5wAAObE7AV68U4goUu7BY0GST0HmfjVLYRNMwnmUqB+oibmg3HeOP+oQeX3RtzzVM59Eelw3DpL/pPb1ovPd9PkywsmZ/tE48eCIk6QIeY+Mh21H0G3OzNSY1GopUXTyObt/DsuwtNVnEOHtr72EhZQMEH3JlHJJP6NzFWmf7/AL+VRY0aTOY8koO0Z4Ord7cwQ67xIxEYpH0suDq7sE5Cg5zkbNgb+VZwniF7dRGRbm0hC5Ei/Z5jJAw3KyCSQYIHUgA860fEeHa2WWM93MmyvjIYc+7kH3kPl05iufhohd5dUCJOyhbhGAOtQMKxPKRCNtXwAPLFcUq0kTy4lJc+Pbqu348+59Lzttx2CzhllTv7ss3eT3GkIkjEBV0yPpQjAVVWPV0ABJq4topp40uO7FtckZ0M2oFM5WObAHTHTKk/MVk/sUlqTc3EUr2Nuzta2rNqkgbUqpK6kY0DxldTHuxvzq2vONXsrxxW7W6PKusCPNxohP8AnyS+FFHkoVtR2B5kSlFMpxZpY3a+Hf8AZqbG7EgIxpdffjPvId/qDg4PWugNggjmCCPgRyqiuOJWzSLCt1F9sQaFbK6yeqOo2OTnKfSu6w4hrJjcaJlGWTzHR4z95D59ORqF1ozTyqcXKG3Vdvx+n0b0fC79izd4wxgEZwN8nOPTG1W6ODuNweo5VkZGwDtny+fT+dam0twihR069SepPxJ3q+Ds8viYKLtdT3pE06iRUzMMGnSUU6AWaAaWKYoB0UUUAUUjSzQEqKKRNAOiog1KgETVRxG+BBJIVFySTsMDmxPQVO/vNWQD4RzPn/xWaMf2tsnP2ZG2B/8AsMp5n/tAjYfePw51Tn0Rv4Xh0/anol6+L6fsdqhu2ErgiBTqhQjBkI5TSDy/Cp+Z6VcmmKMVCKo0ZMnM+yWy7eurI0jUiK+de0j2gLat9lgy8z7SmM4aJWGMIcHEpyCNjjqN6klZVKairZVe1H2jGFja2T4kU/ppVwdBBz3SdC34j05c84+jdn5pXtoXnKGRo1ZzEcoSRkFTyO2OW3ltXyr/ANG2NqZBK5uNmWNgqgoQPA3PTJv5kDl+1VV2O7aScKnNrcBzbhgGRh44GYAsVHlknK+o35yaVaFEcklK59T7wa4OJ8PEoBBKSJvHIvvIeoI+8p6qdjXTZXSTIskTB0cAqynIINe4Wq2rNsMjg+aJSxX0jK8TBEuQjaQ+TFIcELIvUpnGRzHKslF2ae1IsrWdkku1M1xNpQd0kWEkMCqAVLtIqhckKAcYO9briFisq4bIKnKOuzI3RlP95qjuLNZ5Eiui8c6Bu6ngdojKhA1hGU7E4GpD5ZFcUuXRlmTFHKueC1W6+rXj6f1qVnDOF6++sMoIrSa2kSSOMKThhK0TAHAkGgZcb+PetJx21DRmTOmSJWkjk5FCBnc/hOMEciK6eG8Lit4xHCuld2PMlmJ8TOxyWYkczvVbMTdsUU4t1OJGH+cwP6pT+AfePXkOtcyPSjvCRalzXSW78dvN7V166WWUTd5GpO2tAflqGf61q+H3QkQN15MPJhzFZ+1tu8JUHSq+834R5D4/y51cfa0jUKgyF2AGwHqedX4oSex53GZIXRY0VSHiT6gegPIdRVpFcq24I/r9KvljlHcwqSZ70VBHB6g/Kp1WSCio5pigHRRRQCNLTUqKAKRFOigIharuIXmfCvqfP4CpcRvceFefU+XwHxrKXM5uHaGIkRqcTyL59YYz+L8R6DbnyqnOtDdwvCub5pbL5eft3B5DduUX/wCMpxI4/wA9hziT/tj7zdeXnV2vIAbAcgOQryhiVFCqAqqMADkAOQFeoqtKtzXlmpaRVJbfd+X+BipZqNV/aKeeO2le1jEkwU92jHAJ8/iQMnTtnGKmUsz3tE7cDhwiUIZJZCDg5CiNWHeEN+MjIAHInJ6A/J+2fZWS0ZL+1keS2lKzRz5JkiZjqXvDzznk3nscHnW3XaWS5gkt74s7K7SQyuP0kMpJ1xt1KNuMfdIB5DFaH2d+0OO2hNpeRtJAxbSQA+hX99HQ+8pJLee52NWVRjc1N0/d4LHsT25vb7iECNLHGAmHVtklC7vpTbMrHcEHbHkCDqu33ZC34mziJ41volBOCMlSPAswG+DjZuY26bV837XdkY0X7bwuUTWwIZhGxMlseYz94KNtzuOvnWv9lHZCXX/iN2z95JlolLHUwfnLL5gg7A/Pyrj7k4W/YasuPZP2YubKBzcuymRsrBkFY8HGskZGpvgcYxnJ5bvVTNRNQbs1RgkqImvC8tFlXS4yOYxsVPRlPMEeYrqCGmUAGTy6k8hU44JT6EJcVDG7T18GaglnnL2+oFEOmW4TZnGP1Q6CTfxEHb4E7X0NqEUKoCqBgAcgByArwW+X3YEMmNvBhYx++dvpmn9mkf8AWPpH4Itvq58R9MVrxcFGGs3b9dPuZeJ/+lLJpjXKvHfv+ttkTlvUjwmcnmEXLNk8zpG/qa8zJM/ICJfNvE/8I8I9SajwiMKhTADIxViBu3VWPnlSDXPxDtLaQP3c1zEj4yVZwCNs7jp61rfLDRHnW5as9nZ4iCz60JAYkAMmTgNkbEZ513ZrO23aETskUttNDHchhBJJoxJ4C+CqsWjYqCwDDp51b8PlLJhveUlG+a7Z9Rg+tLUlZzZlzwiVVJ1HBOFUb4x/LOauqy8eNSlhlQckeeOX54PpWjtrhZF1Ly5fIjmDWPPCnZfjelE9NMCnRVBYFFFFAI0qlUdNASrh4heafCvvfy/5qXELzQMD3j+XxNZDid65buYD+lbd3O4hQ83bzY76V6nfkKrnPlNnC8K8rvp61fg9L6ZpWaGElSAO9lH+WD91T/1CM4545npXZZ2qRIqRjSqjAA/MnzJO5PxqFjarEgReXMk+8zH3mY9ST1rpFVJdWb5z05I7fXy/87fFuS1Mj+deYqv49xYW0LyaTIyozLEmNcmnnpHPAyCSM4G9SM701ODt92k/w+zecAFyRHEG5F2zgnzACs2OumvjyNfmKHiLTSOHZsypI5MTh3ASRVYCMHC4XSVOcbZFWVr2yXisMllxJliMj67e4UAJG+SURx+HBK6ueCQTneqC04lecEumhkQFOUkL7xXEZJwwJG+d8NjbkRsVqxKjJknzO+htOO9i5OJ2cd2yJb3zD3dkW7GPAWXJCSkDY53xvgY0/MLCOKOVoL6N0GdLMoxNAw66Ts6+an0I67v2lcSkv4ob62nzaxlR3YOiS1nPWUA7knk45dOeTquBdnYeL2lpd3qfp1yHZfD9oWNmRe88wdIOR8cbGpKyMkr9anN2C9nndTi5MqPFpVoWhLr34cDeXf3d9067ZJGQfpzCkigAAAAAYAAAAA2AA6CuWTiKA6VzI/4Yxqx/qPJfU1bHhpz3OPiYY1UdTrVKUkipjUQM/U/IczXIEmf3mES+SeJ/VzsPQH510W9mibgeLqx3Y/NjvWmOCEDNPiMk9znNxK/6tNA/HLt6iMbn1xQvDQTmUmU/te4Pkg2+ua7qRq3m7FNdx6PhjA+nOvOpVE1FHWcbjRKG6SYQ/wCpQzKfoCPpWUPDriK3ubWOyV2nkmzcM8fcyCdmbvpgW7wsoYDTp5qMHFa+9h1oyjY81Pkw3U/UCuC7urh4kNssWtjhjMWCxY2Y6VGXIII05Hzrs42rCdaFIbK3sXge7uZ5NAKQNPvDCdIUlnRAqsQdIaQk4yM8zWgtpVLq8ZV45h76EMpZdhhgcbjI/dqs/wD5cSeK9lkuyN+7b9Hbgjcabddm/fLcqVpxIS5txBJayoglijkVACqkANH3bFcAkKRzGoedcho67hmhYbCrTg94PDEFwQucjrjmT5E5/nVLbzh1VhyYZ+XwrptbsxEkDJbAx1OCdIHxy351zLC411OxlTNJTFICmBWA0DooooArlv7wRjzY8h/U/CpXtyI1yeZ5Dz/4rM8SvSo1e87MFQdCzchnoBuT8AahOVGnh8DySRy8V4kwYRx4eeTJGeSLyMsnko8up2FcMds9mS4LTRudU+RmVXwAZVx7y7bp06eVd/DLDugSx1yOcyOebHoB5KOQHSvDifFnSVIIIhLM6NJ4n7uNERlUs74JyS2AAD15Vn5XLVnrvNHEuSKuPXz/AKq6fF9i0glV1DKQykZBG4IPUV6Cs5wy6YxG4hjIUl1nthglZI3KStCRsTqVtuTbHY1e2d0kqB421KeR/mCOhHkakn0e5TKCrnjrH1o/WpydouOQ2UDTzthV5Ae87H3UQdSfy3J2Br4E/axrziUVzdyvDEkgx3JOYEB2CdT01NjJ3ODsK/QHG+DxXcLRTDIO6sMakbGzoSDhvyPI5FZ7jfs4sbgReFoxHgEREDvFGcayQd9/eG5+mNGPG5bI8/iZ09/cZf2h+zxJ0+2cOAbUO8eKPBWQEZ72DG2rqV+9035+nZXspdXdmbbikeIkGbaRm/8AcwnbYDBzH+y+CMYxy073h9vb2UawQjSq50xrqdsncnG53PU12I8r8gIx5thn68lGw6cya1x4WlcjFPiLfsqjM8C9n1hZAOyCRhv3lwQwBG4IT3BjocZ+NaQXxfaFCw6O3gT06n0Feq2CAhm8bAe8+5HyHIegrprQlGK0RQ7e5x/YC/65y37C+BPUDdvU12wxKowoCjyAwPoKmP7/AC/5oNccm9DtUOg0CpAVFs6QNI1ycR4pDAGMsirpR5SvN9EYy7hB4iAOeBXzXiHte7yTu7G3LnfDS58WOiRpvv5k+lRlNR3OqLZ9QmlVFLOwVRuWYgADzJOwqs4P2jtrt5EtpVlMWnXpzp8ecaWIww8J3Ga+T9t+FX7RS3F27NAuRGHIB8Zk7tu6XZNigOQDmrn2FW1uYZZUBFyp7uUljgoxDRkJyA8JGSM5U+dRjkblVHXGlZ9TNU19Zd4J7csUE6MyMpwUYjS5U+YOlvU1cj+/zrl4qpCax70bBwPNRs49VJq+L15e5W+5heCQmG0jlN69lIpMMq3LCWBpYyUYqs5yNWkt4GHP4Ve8Ctw832iS7iuZdBjj7nSscaMQzBVDMSzFVyxPQAVDt1FLPAsdvC0smVnikBQJE8LK6MxY5JPIKBuCdxVbw7g8N8Ee8kgZtma2hESLGxxlJWBaR2G4PiA+FVfxdE9zVWvgkePof0ifJj4x6Nv+9XYGwQfIgj4EHIrivoRGkbIMCHGw6R4CsvoN/wB2uvNaHqrK1poaDhNw7oWf8RCnzA2OR8wa7aoeFO2sKD4QCSD6ch55OfQ1erXnZY1I0xdodFFFVkjl4jCGjbzAyPmN6x3F4HZVaMZeJxIqk4D4BDJnplWOD54rYcUl0xnbn4flnzrPaT5GqcivQ9HgpuC5vXkpOMcTd7GeS0Dd8sb6Vx+kRwNwU/GNyB1wOeay0FlZzTWy8OlkMniN1cQyP3nctG2e/kP32kEeAdwVPLFbS+sTq72EhZQMHPuygfckx+TcxSh4nrikMURM0YOqAlVbvMZCljtg9G5EVCMq0Zqy4VJc8Nuq6r13/wBKjiF5LYtBa2cELq/hRTI/ejcmWZ10kFBnUWLZJJ6mr+1swjFxszgd4FyEZhzcIc4J8+eOearuBWHcsXuZEe9nGZCDyVdxFAh3ES59TudzVjxJiInK89J5c+W+PSt3C4ozdtHl8VnnjVRlV7pdhNfgkiNTIRsdOyg/Fzt9M0C3kf8AWPpH4I9vq53PpivePSqAjARVznkAoGc58sVTTdrYDhbc/aZWbSkURGWOCxYs+AEAU+LlW9zUdjzabLHhsQjaSMADfWp6sreZ5nByPpVjWftOLd7mQxtFJbyd1cRuVJUOqsDqUkMuGRgfnWgApJ37QWmgxUqVc9/fxQIXmkSNB952Cj5ZPM/CoMkdQoZgASSAAMknYADmSegrB9pvaOsMMclpC1wJS6q5ykatGRkMCNRPiUgbZBBzWW9p/aSW54XZyJlEnZhcgZGJYwAIiDvpLd4QP2VNVSyJbElFn0qDtnYPIIlu4S5OAA4wSeQD+6T8jWB7Ue0u6teJiCREjgilXvAoLNLE33tRG3hYNhQNxjJrDX3ZpZbGzubNJHZy0E6Ll2E65ZcKBkBk3x0wPM1oPaJ2fupLGzu54mW4Rfs9wDhmZQSYZWwTgkZznfLCqnOTRNRRHsPIB2glRjr1yXcRLHVrUByBk89kHpVFdM/BeKnQuRC5KgkjvIpBsC3+hsZ33Hwql4XxGe2ljuovejfAdhkFguCjfAqSOmRny23vtJMfE7S34jbDxKe4uEG7IT4lDfANnB6iRagtV5JdTa9mOIy8YsblLuEwiTUkZCMEKMoKOhf3mVhnI25V819mnEmsOJ91J4Q7G2mHRX16Ub+MY+AY1cdlvaJdxRWtqLUyd2VR3AZ3aIN7scajmqYGd+XKtB2u9mTXl/8AaEmWGN1VpMAmTvF2yi7AZULvnn0NWfypx3RDa0z6OaRpRoQACSxAAJPMkDcnHnUiK0lRXWkndrImC3dZKhRlmQgsgUdTzX0r5/HYyZuUmihs7Vn+0LLexRSsgmPiiTJMStrVm0kkgONq+hXvgdJOn6t/kx8J9Gx/EayfE44vtk7X9vNOBoFoogeeHu+7UuEVAVEpk1ZL78sHFMqumdh2H2Wk4da/o4XlJmITvJkmWOVjnSqMyLEM5OAoGeQzWp4cSFKHnGdPzXmh/hx9DWd4XwCWS1EUxaGNrrv1hOGeOBHV4rfVnweNA22cAla0Nx4ZUbo/6NvnuyH8mHrXcW1HJ72dLkgHHPG1aq190DVrwAC3mQOZxWWYHoCSdgB1J2ArQcKsO6BJbLNjVj3Rjoo9eZqjiKpFmKzuooorIXCNV15ZF3DDGMVZUVxqyUZOLtGTIxXJeWAdhIh0SqMK+M5XIJRx95Tjl05itJfcPUIxVTq2O2fXbyqoZSOYI67jFUyj0Z6mHPftR9fgruHPG0kjGNY7nSqy7LrZV2UhubJ5H0rvqLQqWDEDUoIDY3APMA9M4FSX4869DhJ3GnujzOOxpZOaKpP6+OtFBxXh7TW0luoDNG8bKj40yxq6yLGxPIEKVz8K8rqymvZImaOSyEBdlYPC0zMylAqaNaiPBOdXPA2FXN34JEk6H9G/yY+A+jf+Vcl9b3ksjKkkdvCMYdF7yd9hnAcBIuo5OflWnJG3zdzFF9Dj4TcWcDSWpmbvpHPefaiVluGcBdSlwokBACjRttsKv+FyHRpY+KMlG+OOR9QQapW4NFaYmS3lu5ywBdmWScbEltczAIu2MLjmNq6eGcSSYxzx6gkwMbK40sksZI0uvRgQyn5CuR1XKw+5Z8UjdoZFhfRIUYRvgHS5B0nBGCM4r849tODcQiMcvECzNNq06n1ldJGVOCVXmCAK/SwrL+0vgX2ywlVRmSP9NHjnqQHUo+alh8yKqywtE4ypmatuz1vdcD1WynWdM7+LWTNDpWVRnbdUYAYx7tZPsu63sN7w4bl0W5tOX66FFDIOmWUAbdA1WfsH49pkls3O0n6aPP41AEi/ElAD/wDmaz3aG1fhPGMxA6VlWeFR1jc7xr8Ma4/SqHVKXuZZ1aLT2KceeKaa1UgGdGaHXkqJ41JAIyNiuc7j3RVx2R45LxGea0u5TIJ4mGlggEMkWGQrGNhhg25GdlydhXT2g9ljz3H2qxnEIlIm0uHV42bxEoVGRuc6dsHbptpuwfYCPhxaQuZp3GGkIwFUnJVBkncgZJO+OlSUJbdDja3PlXYTs/NPcXFrNBJ3EuuOVwvhgmiYmOQMdtSsCuM7h2rddjPZcbYSi5n1pPGY5IYgRGwzlWZ231A4IIAIOd8E19MqJqyOJIi5s4uFcIt7ZdMESRjGPCBk8z4m5nn511mmaVWpUQYv7/nQxFI1FmAGScAdTXaOHlcwh1ZTyYEfXrUOGzlkGr3lOlv9SnB+uM+tebX4b9UpkPmNk9XO30zXilgxLM7kayCUjyBsMbtzO3lirOXSmRvXQ6Lm9RMLnLfhUam+g/rXgqPIys66FXdVJBYsRjLY2GATt8a6bW3A8MSZPUIP/JuQ9TVpb8GY7u2keS7t6sdh6A/OoSyQgSUXI5bFh3seT1+HPSQPnvWlWue1sY4/cUA9WO7H5sd66aw5J8ztGiMaQUUUVWSClqoNRwaAnXDxGyMhBBxjblXdSauNWSjJxdozMsWkkc8HFeeKv7q0BDEKNRH59KpJYWXBYEZ5ZqWGThPwy/K1mxvuu/zPCeAOrKeTDH/NZDtjYmSO2nYSN9nmEc6RPIrFJCI3Ze7IYsraXHr0raLXMX0S46S5P76jceq/+Nei1zJxPM2dmWuGa2kMKcYjQ7fo7wRSypndcOWRjsR7+rp63nDOFxrbd1DJ3hy0nealYvKzmQyMV23fPL5VmeO/aVvO/SOO2hdTbTTXRjdDoLNFOIg4x1UFm31jarjs52fs0kW4WRLicDAmDR7Z1Z0RxYRRhyNhnfnVSbT0JNWtTSWs2tFbzG/wPIj0Oa9hXHC2mVkxgMO8X55xIPqQf3q7BVrRFHzThHsraHiJuknEcSS95DGgy2k7mNicBV3K7ZyPKvo7WcZkEhRDIo0q5UF1UnJUNzAzXuD/AH/fyozVUYpE27GKMUCmDUmcImo0zXHJxFM6VzI3kgzj/U3JfU1JJvY5Z1kVzXN0kfvsBnkOp+QG5qJWR86iIwRjCbt/Gdhz6ClBapGfCuXPXdpG+Z3NdVLc476Hl38r/q00D8UvP0jG/wBSKR4evvSsZCPxkaB8kHhFXEHDpG97CD47t9BsOfmasLbh6Ic4yfxNufToPSq5cQo/x9e8ksbe5TQWzv7i7fibwr6dT6DFWEPB1/zCX+A8K/QHJ9TVrUSKzSzSZaoJCiQAYUAAcgBgfQVOktOqiYtVANIimKAdFFFAFFI0tVASoopE0A65r607wAZxg+WR9K981Kh1Np2jMTJhiBnY4351ycQiLJlfeUh0/wBS749dx61fcZj5YX5sBvt0Pwqsx/tW/FPRMzTWrM72wQ3NmYooXladcIUKqImGGSR3YjSFYDlk7YrJ3NjBOsTcUMUMjKD9ktrcfaiQebsqtNuRnwBRjqa283eIlxFBjvdDyW+eWp1OkH4CT+YrIR8Lhkt0itrWcXrBS1zNE6Swy58c0ty+CxyG8KEg5xjBrmWNMQehpOHX1u0QW11qbTSTFKsiSLGQQciYaiCud991rTKwIBG4O9VkPCsXL3DvrLRLCi6QAiA6myQfEWY5+A2r24WdIaI84zgfFG3Q/Tb92rFrH+voRejO4VIVzT3iIcE5b8KjU2+Og5c+ZrzJmfkBEvm2Gk/hHhHqTXErO2dc0yoNTMFHmxAH51x/bmf9TGWH43yifMZGpvQetTisY1IZsu/RpDqOf2RyHoKsYrV25DSPN/6Lz+uK45QiEmyq+wF/1zl/2V8Ef0By3qa67aHI0xJkD8IAQevL6VbQ8MQbt4z+17vovL65rt5VTPiOxYsRVw8JJ/WN+6m31bmfTFWMECoMKoHy6/M9almpVnlNy3LFFIKKRNANROjoopE0A6KQNOgCio5pg0A6KKKARpaalRQBSIp0UBECpUUUB5zg4Onnjas9KrDZhjrg/GtLVXeWDu5ORjpnP0wBV2GaT1K5q9jP8QGkrKPuHxf6G2f6bN6V3LKMZyNPPORjHnmveezZOY28xuPWq08Nh5lF88fd/h5flW1SjJFNNMbcSDbRKZSNsrsg+bnb6ZrzFg7trkfScadMWRtnOGc7n0xVpb2zt7q7eZ2X08/QVYQ8LH3yW+A2X/c/WoSzRhsdUHLcqrWEL4Y09FG/7x/3NWEXDnbdzp+C7t9TsPoas0QKMAADyAwKlWWWZvYuUEjwgtET3Rv5nc/U7166alRVTdkwpEU6K4CIFSoooBEUAU6KAKiRUqKAQFOiigI6aYp0UAUUUUAjSzUjUdNASpNTpEUAhUqQWnQESaBTIoAoAdQQQeRrkhsUU5xk+bbn06D0rspFa6m1ocoBTpAU64dI5pilppgUAzUc1Ko6aAkKRp0iKAVSpaadAJqQpkUBaAdRJqVIrQAtOkBToCOaYo00AUA6KKKAKKKKAKKKKAKKKKAKKKKAKKKKAKKKKAKKKKAKKKKAKKKKAKKKKAKKKKAKKKKAKKKKAKKKKAKKKKA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32395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559250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Evaluating Writing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Writing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74983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484864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does it Mean to Evaluate?</a:t>
            </a:r>
            <a:endParaRPr lang="en-US" sz="48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r>
              <a:rPr lang="en-US" sz="3800" b="1" dirty="0"/>
              <a:t>T</a:t>
            </a:r>
            <a:r>
              <a:rPr lang="en-US" sz="3800" b="1" dirty="0" smtClean="0"/>
              <a:t>o</a:t>
            </a:r>
            <a:r>
              <a:rPr lang="en-US" sz="3800" b="1" dirty="0"/>
              <a:t> </a:t>
            </a:r>
            <a:r>
              <a:rPr lang="en-US" sz="3800" b="1" u="sng" dirty="0" smtClean="0">
                <a:solidFill>
                  <a:srgbClr val="002060"/>
                </a:solidFill>
              </a:rPr>
              <a:t>JUDGE</a:t>
            </a:r>
            <a:r>
              <a:rPr lang="en-US" sz="3800" b="1" dirty="0"/>
              <a:t> the </a:t>
            </a:r>
            <a:r>
              <a:rPr lang="en-US" sz="3800" b="1" dirty="0" smtClean="0">
                <a:solidFill>
                  <a:srgbClr val="002060"/>
                </a:solidFill>
              </a:rPr>
              <a:t>significance (importance)</a:t>
            </a:r>
            <a:r>
              <a:rPr lang="en-US" sz="3800" b="1" dirty="0" smtClean="0"/>
              <a:t>,</a:t>
            </a:r>
            <a:r>
              <a:rPr lang="en-US" sz="3800" b="1" dirty="0"/>
              <a:t> </a:t>
            </a:r>
            <a:r>
              <a:rPr lang="en-US" sz="3800" b="1" dirty="0">
                <a:solidFill>
                  <a:srgbClr val="002060"/>
                </a:solidFill>
              </a:rPr>
              <a:t>worth</a:t>
            </a:r>
            <a:r>
              <a:rPr lang="en-US" sz="3800" b="1" dirty="0"/>
              <a:t>, or </a:t>
            </a:r>
            <a:r>
              <a:rPr lang="en-US" sz="3800" b="1" dirty="0">
                <a:solidFill>
                  <a:srgbClr val="002060"/>
                </a:solidFill>
              </a:rPr>
              <a:t>quality</a:t>
            </a:r>
            <a:r>
              <a:rPr lang="en-US" sz="3800" b="1" dirty="0"/>
              <a:t> </a:t>
            </a:r>
            <a:r>
              <a:rPr lang="en-US" sz="3800" b="1" dirty="0" smtClean="0"/>
              <a:t>of</a:t>
            </a:r>
            <a:r>
              <a:rPr lang="en-US" sz="3800" b="1" dirty="0"/>
              <a:t> </a:t>
            </a:r>
            <a:r>
              <a:rPr lang="en-US" sz="3800" b="1" dirty="0" smtClean="0"/>
              <a:t>something</a:t>
            </a:r>
            <a:endParaRPr lang="en-US" sz="3800" b="1" dirty="0"/>
          </a:p>
        </p:txBody>
      </p:sp>
      <p:pic>
        <p:nvPicPr>
          <p:cNvPr id="1026" name="Picture 2" descr="C:\Users\lgoodine\AppData\Local\Microsoft\Windows\Temporary Internet Files\Content.IE5\9ESAO2XW\MC90044139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01905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documanageguide.com/files/2014/07/evaluation__670-articl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4057646"/>
            <a:ext cx="4648200" cy="24227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06723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clipartbest.com/cliparts/pT5/pM9/pT5pM9ETB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911016"/>
            <a:ext cx="2134839" cy="25085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Evaluating: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Autofit/>
          </a:bodyPr>
          <a:lstStyle/>
          <a:p>
            <a:r>
              <a:rPr lang="en-US" sz="3500" b="1" dirty="0" smtClean="0"/>
              <a:t>When evaluating </a:t>
            </a:r>
            <a:r>
              <a:rPr lang="en-US" sz="3500" b="1" dirty="0"/>
              <a:t>what they </a:t>
            </a:r>
            <a:r>
              <a:rPr lang="en-US" sz="3500" b="1" dirty="0" smtClean="0"/>
              <a:t>read, </a:t>
            </a:r>
            <a:r>
              <a:rPr lang="en-US" sz="3500" b="1" dirty="0" smtClean="0">
                <a:solidFill>
                  <a:srgbClr val="002060"/>
                </a:solidFill>
              </a:rPr>
              <a:t>readers should ask</a:t>
            </a:r>
            <a:r>
              <a:rPr lang="en-US" sz="3500" b="1" dirty="0" smtClean="0"/>
              <a:t>:</a:t>
            </a:r>
            <a:br>
              <a:rPr lang="en-US" sz="3500" b="1" dirty="0" smtClean="0"/>
            </a:br>
            <a:endParaRPr lang="en-US" sz="3500" b="1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3000" b="1" dirty="0" smtClean="0"/>
              <a:t>How </a:t>
            </a:r>
            <a:r>
              <a:rPr lang="en-US" sz="3000" b="1" u="sng" dirty="0" smtClean="0">
                <a:solidFill>
                  <a:srgbClr val="002060"/>
                </a:solidFill>
              </a:rPr>
              <a:t>important</a:t>
            </a:r>
            <a:r>
              <a:rPr lang="en-US" sz="3000" b="1" dirty="0" smtClean="0"/>
              <a:t> is the topic</a:t>
            </a:r>
            <a:r>
              <a:rPr lang="en-US" sz="3000" b="1" dirty="0" smtClean="0"/>
              <a:t>?</a:t>
            </a:r>
            <a:br>
              <a:rPr lang="en-US" sz="3000" b="1" dirty="0" smtClean="0"/>
            </a:br>
            <a:endParaRPr lang="en-US" sz="3000" b="1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3000" b="1" dirty="0" smtClean="0"/>
              <a:t>How </a:t>
            </a:r>
            <a:r>
              <a:rPr lang="en-US" sz="3000" b="1" u="sng" dirty="0" smtClean="0">
                <a:solidFill>
                  <a:srgbClr val="002060"/>
                </a:solidFill>
              </a:rPr>
              <a:t>credible or believable</a:t>
            </a:r>
            <a:r>
              <a:rPr lang="en-US" sz="3000" b="1" dirty="0" smtClean="0"/>
              <a:t> is the essay</a:t>
            </a:r>
            <a:r>
              <a:rPr lang="en-US" sz="3000" b="1" dirty="0" smtClean="0"/>
              <a:t>?</a:t>
            </a:r>
            <a:br>
              <a:rPr lang="en-US" sz="3000" b="1" dirty="0" smtClean="0"/>
            </a:br>
            <a:endParaRPr lang="en-US" sz="3000" b="1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3000" b="1" dirty="0" smtClean="0"/>
              <a:t>How </a:t>
            </a:r>
            <a:r>
              <a:rPr lang="en-US" sz="3000" b="1" u="sng" dirty="0" smtClean="0">
                <a:solidFill>
                  <a:srgbClr val="002060"/>
                </a:solidFill>
              </a:rPr>
              <a:t>well-written</a:t>
            </a:r>
            <a:r>
              <a:rPr lang="en-US" sz="3000" b="1" dirty="0" smtClean="0"/>
              <a:t> is the essay?</a:t>
            </a:r>
          </a:p>
          <a:p>
            <a:pPr lvl="1"/>
            <a:endParaRPr lang="en-US" sz="3500" b="1" dirty="0" smtClean="0"/>
          </a:p>
        </p:txBody>
      </p:sp>
      <p:pic>
        <p:nvPicPr>
          <p:cNvPr id="3076" name="Picture 4" descr="http://images.clipartpanda.com/pencil-clip-art-pencil-hi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316082">
            <a:off x="3708910" y="3883586"/>
            <a:ext cx="1540470" cy="2600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245977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3673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Focus: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3508977"/>
          </a:xfrm>
        </p:spPr>
        <p:txBody>
          <a:bodyPr>
            <a:normAutofit/>
          </a:bodyPr>
          <a:lstStyle/>
          <a:p>
            <a:r>
              <a:rPr lang="en-US" sz="3000" b="1" u="sng" dirty="0">
                <a:solidFill>
                  <a:srgbClr val="002060"/>
                </a:solidFill>
              </a:rPr>
              <a:t>T</a:t>
            </a:r>
            <a:r>
              <a:rPr lang="en-US" sz="3000" b="1" u="sng" dirty="0" smtClean="0">
                <a:solidFill>
                  <a:srgbClr val="002060"/>
                </a:solidFill>
              </a:rPr>
              <a:t>opic/subject </a:t>
            </a:r>
            <a:r>
              <a:rPr lang="en-US" sz="3000" b="1" u="sng" dirty="0">
                <a:solidFill>
                  <a:srgbClr val="002060"/>
                </a:solidFill>
              </a:rPr>
              <a:t>established by the writer </a:t>
            </a:r>
            <a:r>
              <a:rPr lang="en-US" sz="3000" b="1" dirty="0"/>
              <a:t>in response to the writing </a:t>
            </a:r>
            <a:r>
              <a:rPr lang="en-US" sz="3000" b="1" dirty="0" smtClean="0"/>
              <a:t>task 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The </a:t>
            </a:r>
            <a:r>
              <a:rPr lang="en-US" sz="3000" b="1" dirty="0"/>
              <a:t>writer </a:t>
            </a:r>
            <a:r>
              <a:rPr lang="en-US" sz="3000" b="1" dirty="0" smtClean="0"/>
              <a:t>must: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3000" b="1" dirty="0" smtClean="0"/>
              <a:t>Clearly </a:t>
            </a:r>
            <a:r>
              <a:rPr lang="en-US" sz="3000" b="1" dirty="0" smtClean="0">
                <a:solidFill>
                  <a:srgbClr val="002060"/>
                </a:solidFill>
              </a:rPr>
              <a:t>establish </a:t>
            </a:r>
            <a:r>
              <a:rPr lang="en-US" sz="3000" b="1" dirty="0">
                <a:solidFill>
                  <a:srgbClr val="002060"/>
                </a:solidFill>
              </a:rPr>
              <a:t>a </a:t>
            </a:r>
            <a:r>
              <a:rPr lang="en-US" sz="3000" b="1" dirty="0" smtClean="0">
                <a:solidFill>
                  <a:srgbClr val="002060"/>
                </a:solidFill>
              </a:rPr>
              <a:t>focus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3000" b="1" dirty="0" smtClean="0">
                <a:solidFill>
                  <a:srgbClr val="002060"/>
                </a:solidFill>
              </a:rPr>
              <a:t>Remain focused </a:t>
            </a:r>
            <a:r>
              <a:rPr lang="en-US" sz="3000" b="1" dirty="0" smtClean="0"/>
              <a:t>on the </a:t>
            </a:r>
            <a:r>
              <a:rPr lang="en-US" sz="3000" b="1" dirty="0"/>
              <a:t>subject matter </a:t>
            </a:r>
            <a:endParaRPr lang="en-US" sz="30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983673" y="5001161"/>
            <a:ext cx="7162800" cy="1323439"/>
          </a:xfrm>
          <a:prstGeom prst="rect">
            <a:avLst/>
          </a:prstGeom>
          <a:solidFill>
            <a:srgbClr val="FFFF00"/>
          </a:solidFill>
          <a:ln w="28575">
            <a:solidFill>
              <a:schemeClr val="accent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rgbClr val="EF1403"/>
                </a:solidFill>
              </a:rPr>
              <a:t>WARNING: </a:t>
            </a:r>
            <a:r>
              <a:rPr lang="en-US" sz="2400" b="1" dirty="0" smtClean="0">
                <a:solidFill>
                  <a:srgbClr val="EF1403"/>
                </a:solidFill>
              </a:rPr>
              <a:t>If the reader is confused about the subject, the writer has not effectively established a focus. </a:t>
            </a:r>
          </a:p>
        </p:txBody>
      </p:sp>
      <p:pic>
        <p:nvPicPr>
          <p:cNvPr id="4098" name="Picture 2" descr="http://comps.canstockphoto.com/can-stock-photo_csp154380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444" b="9202"/>
          <a:stretch/>
        </p:blipFill>
        <p:spPr bwMode="auto">
          <a:xfrm>
            <a:off x="6172200" y="2286000"/>
            <a:ext cx="2133600" cy="1844522"/>
          </a:xfrm>
          <a:prstGeom prst="rect">
            <a:avLst/>
          </a:prstGeom>
          <a:noFill/>
          <a:ln w="57150">
            <a:solidFill>
              <a:schemeClr val="accent1">
                <a:lumMod val="60000"/>
                <a:lumOff val="4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6075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uleth.ca/sportrec/sites/sportrec/files/surve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1" y="3124200"/>
            <a:ext cx="2362200" cy="2056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Organization: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305800" cy="3508977"/>
          </a:xfrm>
        </p:spPr>
        <p:txBody>
          <a:bodyPr>
            <a:noAutofit/>
          </a:bodyPr>
          <a:lstStyle/>
          <a:p>
            <a:r>
              <a:rPr lang="en-US" sz="2700" b="1" dirty="0" smtClean="0"/>
              <a:t>The </a:t>
            </a:r>
            <a:r>
              <a:rPr lang="en-US" sz="2700" b="1" dirty="0" smtClean="0">
                <a:solidFill>
                  <a:srgbClr val="002060"/>
                </a:solidFill>
              </a:rPr>
              <a:t>progression</a:t>
            </a:r>
            <a:r>
              <a:rPr lang="en-US" sz="2700" b="1" dirty="0" smtClean="0"/>
              <a:t> (order), </a:t>
            </a:r>
            <a:r>
              <a:rPr lang="en-US" sz="2700" b="1" dirty="0" smtClean="0">
                <a:solidFill>
                  <a:srgbClr val="002060"/>
                </a:solidFill>
              </a:rPr>
              <a:t>relatedness</a:t>
            </a:r>
            <a:r>
              <a:rPr lang="en-US" sz="2700" b="1" dirty="0" smtClean="0"/>
              <a:t> (how ideas are related), and </a:t>
            </a:r>
            <a:r>
              <a:rPr lang="en-US" sz="2700" b="1" dirty="0" smtClean="0">
                <a:solidFill>
                  <a:srgbClr val="002060"/>
                </a:solidFill>
              </a:rPr>
              <a:t>completeness</a:t>
            </a:r>
            <a:r>
              <a:rPr lang="en-US" sz="2700" b="1" dirty="0" smtClean="0"/>
              <a:t> of ideas </a:t>
            </a:r>
            <a:r>
              <a:rPr lang="en-US" sz="2700" b="1" dirty="0" smtClean="0"/>
              <a:t/>
            </a:r>
            <a:br>
              <a:rPr lang="en-US" sz="2700" b="1" dirty="0" smtClean="0"/>
            </a:br>
            <a:endParaRPr lang="en-US" sz="2700" b="1" dirty="0" smtClean="0"/>
          </a:p>
          <a:p>
            <a:r>
              <a:rPr lang="en-US" sz="2700" b="1" dirty="0" smtClean="0">
                <a:solidFill>
                  <a:srgbClr val="002060"/>
                </a:solidFill>
              </a:rPr>
              <a:t>Consistent purpose </a:t>
            </a:r>
            <a:r>
              <a:rPr lang="en-US" sz="2700" b="1" dirty="0"/>
              <a:t>through the </a:t>
            </a:r>
            <a:r>
              <a:rPr lang="en-US" sz="2700" b="1" dirty="0" smtClean="0"/>
              <a:t>beginning</a:t>
            </a:r>
            <a:r>
              <a:rPr lang="en-US" sz="2700" b="1" dirty="0"/>
              <a:t>, middle, and </a:t>
            </a:r>
            <a:r>
              <a:rPr lang="en-US" sz="2700" b="1" dirty="0" smtClean="0"/>
              <a:t>end</a:t>
            </a:r>
            <a:br>
              <a:rPr lang="en-US" sz="2700" b="1" dirty="0" smtClean="0"/>
            </a:br>
            <a:endParaRPr lang="en-US" sz="2700" b="1" dirty="0" smtClean="0"/>
          </a:p>
          <a:p>
            <a:r>
              <a:rPr lang="en-US" sz="2700" b="1" dirty="0" smtClean="0"/>
              <a:t>Essay is unified </a:t>
            </a:r>
            <a:r>
              <a:rPr lang="en-US" sz="2700" b="1" dirty="0"/>
              <a:t>and </a:t>
            </a:r>
            <a:r>
              <a:rPr lang="en-US" sz="2700" b="1" dirty="0" smtClean="0"/>
              <a:t>complete</a:t>
            </a:r>
            <a:endParaRPr lang="en-US" sz="27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685800" y="5257800"/>
            <a:ext cx="7848600" cy="892552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200" b="1" u="sng" dirty="0" smtClean="0">
                <a:solidFill>
                  <a:srgbClr val="EF1403"/>
                </a:solidFill>
              </a:rPr>
              <a:t>WARNING: </a:t>
            </a:r>
            <a:r>
              <a:rPr lang="en-US" sz="2000" b="1" dirty="0" smtClean="0">
                <a:solidFill>
                  <a:srgbClr val="EF1403"/>
                </a:solidFill>
              </a:rPr>
              <a:t>Essays should be organized by subtopics into as many paragraphs as needed.</a:t>
            </a:r>
            <a:endParaRPr lang="en-US" sz="2000" b="1" dirty="0">
              <a:solidFill>
                <a:srgbClr val="EF140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02702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images.clipartpanda.com/boy-writing-clipart-freelance-writ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447800"/>
            <a:ext cx="2904297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 and 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Elaboration: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371600"/>
            <a:ext cx="6400800" cy="3508977"/>
          </a:xfrm>
        </p:spPr>
        <p:txBody>
          <a:bodyPr>
            <a:noAutofit/>
          </a:bodyPr>
          <a:lstStyle/>
          <a:p>
            <a:r>
              <a:rPr lang="en-US" sz="2500" b="1" u="sng" dirty="0">
                <a:solidFill>
                  <a:srgbClr val="002060"/>
                </a:solidFill>
              </a:rPr>
              <a:t>D</a:t>
            </a:r>
            <a:r>
              <a:rPr lang="en-US" sz="2500" b="1" u="sng" dirty="0" smtClean="0">
                <a:solidFill>
                  <a:srgbClr val="002060"/>
                </a:solidFill>
              </a:rPr>
              <a:t>evelopment </a:t>
            </a:r>
            <a:r>
              <a:rPr lang="en-US" sz="2500" b="1" u="sng" dirty="0">
                <a:solidFill>
                  <a:srgbClr val="002060"/>
                </a:solidFill>
              </a:rPr>
              <a:t>of the </a:t>
            </a:r>
            <a:r>
              <a:rPr lang="en-US" sz="2500" b="1" u="sng" dirty="0" smtClean="0">
                <a:solidFill>
                  <a:srgbClr val="002060"/>
                </a:solidFill>
              </a:rPr>
              <a:t>topic/subject</a:t>
            </a:r>
            <a:r>
              <a:rPr lang="en-US" sz="2500" b="1" dirty="0" smtClean="0">
                <a:solidFill>
                  <a:srgbClr val="002060"/>
                </a:solidFill>
              </a:rPr>
              <a:t/>
            </a:r>
            <a:br>
              <a:rPr lang="en-US" sz="2500" b="1" dirty="0" smtClean="0">
                <a:solidFill>
                  <a:srgbClr val="002060"/>
                </a:solidFill>
              </a:rPr>
            </a:br>
            <a:endParaRPr lang="en-US" sz="2500" b="1" dirty="0" smtClean="0">
              <a:solidFill>
                <a:srgbClr val="002060"/>
              </a:solidFill>
            </a:endParaRPr>
          </a:p>
          <a:p>
            <a:r>
              <a:rPr lang="en-US" sz="2500" b="1" dirty="0" smtClean="0"/>
              <a:t>When evaluating, consider</a:t>
            </a:r>
            <a:r>
              <a:rPr lang="en-US" sz="2500" b="1" dirty="0" smtClean="0"/>
              <a:t>:</a:t>
            </a:r>
            <a:endParaRPr lang="en-US" sz="2500" b="1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2500" b="1" dirty="0" smtClean="0">
                <a:solidFill>
                  <a:srgbClr val="002060"/>
                </a:solidFill>
              </a:rPr>
              <a:t>Relatedness</a:t>
            </a:r>
            <a:r>
              <a:rPr lang="en-US" sz="2500" b="1" dirty="0" smtClean="0"/>
              <a:t>: </a:t>
            </a:r>
            <a:r>
              <a:rPr lang="en-US" sz="2500" b="1" dirty="0"/>
              <a:t>the relationship </a:t>
            </a:r>
            <a:r>
              <a:rPr lang="en-US" sz="2500" b="1" dirty="0" smtClean="0"/>
              <a:t>between </a:t>
            </a:r>
            <a:r>
              <a:rPr lang="en-US" sz="2500" b="1" dirty="0"/>
              <a:t>the information and the subject </a:t>
            </a:r>
            <a:r>
              <a:rPr lang="en-US" sz="2500" b="1" dirty="0" smtClean="0"/>
              <a:t>matter</a:t>
            </a:r>
            <a:br>
              <a:rPr lang="en-US" sz="2500" b="1" dirty="0" smtClean="0"/>
            </a:br>
            <a:endParaRPr lang="en-US" sz="2500" b="1" dirty="0" smtClean="0"/>
          </a:p>
          <a:p>
            <a:pPr marL="822960" lvl="1" indent="-457200">
              <a:buFont typeface="+mj-lt"/>
              <a:buAutoNum type="arabicPeriod"/>
            </a:pPr>
            <a:r>
              <a:rPr lang="en-US" sz="2500" b="1" dirty="0" smtClean="0">
                <a:solidFill>
                  <a:srgbClr val="002060"/>
                </a:solidFill>
              </a:rPr>
              <a:t>Sufficient</a:t>
            </a:r>
            <a:r>
              <a:rPr lang="en-US" sz="2500" b="1" dirty="0" smtClean="0"/>
              <a:t>: ideas presented with </a:t>
            </a:r>
            <a:r>
              <a:rPr lang="en-US" sz="2500" b="1" dirty="0"/>
              <a:t>enough power and </a:t>
            </a:r>
            <a:r>
              <a:rPr lang="en-US" sz="2500" b="1" dirty="0" smtClean="0"/>
              <a:t>clarity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85800" y="5112327"/>
            <a:ext cx="7772399" cy="1200329"/>
          </a:xfrm>
          <a:prstGeom prst="rect">
            <a:avLst/>
          </a:prstGeom>
          <a:solidFill>
            <a:srgbClr val="FFFF00"/>
          </a:solidFill>
          <a:ln w="28575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u="sng" dirty="0" smtClean="0">
                <a:solidFill>
                  <a:srgbClr val="EF1403"/>
                </a:solidFill>
              </a:rPr>
              <a:t> </a:t>
            </a:r>
            <a:r>
              <a:rPr lang="en-US" sz="3200" b="1" u="sng" dirty="0" smtClean="0">
                <a:solidFill>
                  <a:srgbClr val="EF1403"/>
                </a:solidFill>
              </a:rPr>
              <a:t>WARNING: </a:t>
            </a:r>
            <a:r>
              <a:rPr lang="en-US" sz="2000" b="1" dirty="0" smtClean="0">
                <a:solidFill>
                  <a:srgbClr val="EF1403"/>
                </a:solidFill>
              </a:rPr>
              <a:t>Insufficiency is characterized by undeveloped details, redundancy, and the repetition of the same point. </a:t>
            </a:r>
          </a:p>
        </p:txBody>
      </p:sp>
      <p:pic>
        <p:nvPicPr>
          <p:cNvPr id="6148" name="Picture 4" descr="http://images.clipartpanda.com/writing-clipart-aiqeraB9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1705" y="3923288"/>
            <a:ext cx="1231071" cy="1105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58185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Style: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6400800" cy="4876800"/>
          </a:xfrm>
        </p:spPr>
        <p:txBody>
          <a:bodyPr>
            <a:normAutofit/>
          </a:bodyPr>
          <a:lstStyle/>
          <a:p>
            <a:r>
              <a:rPr lang="en-US" sz="2500" dirty="0">
                <a:solidFill>
                  <a:srgbClr val="002060"/>
                </a:solidFill>
              </a:rPr>
              <a:t>L</a:t>
            </a:r>
            <a:r>
              <a:rPr lang="en-US" sz="2500" dirty="0" smtClean="0">
                <a:solidFill>
                  <a:srgbClr val="002060"/>
                </a:solidFill>
              </a:rPr>
              <a:t>anguage </a:t>
            </a:r>
            <a:r>
              <a:rPr lang="en-US" sz="2500" dirty="0">
                <a:solidFill>
                  <a:srgbClr val="002060"/>
                </a:solidFill>
              </a:rPr>
              <a:t>is appropriate to the </a:t>
            </a:r>
            <a:r>
              <a:rPr lang="en-US" sz="2500" b="1" dirty="0">
                <a:solidFill>
                  <a:srgbClr val="002060"/>
                </a:solidFill>
              </a:rPr>
              <a:t>purpose</a:t>
            </a:r>
            <a:r>
              <a:rPr lang="en-US" sz="2500" dirty="0">
                <a:solidFill>
                  <a:srgbClr val="002060"/>
                </a:solidFill>
              </a:rPr>
              <a:t>, </a:t>
            </a:r>
            <a:r>
              <a:rPr lang="en-US" sz="2500" b="1" dirty="0">
                <a:solidFill>
                  <a:srgbClr val="002060"/>
                </a:solidFill>
              </a:rPr>
              <a:t>audience</a:t>
            </a:r>
            <a:r>
              <a:rPr lang="en-US" sz="2500" dirty="0">
                <a:solidFill>
                  <a:srgbClr val="002060"/>
                </a:solidFill>
              </a:rPr>
              <a:t>, and </a:t>
            </a:r>
            <a:r>
              <a:rPr lang="en-US" sz="2500" b="1" dirty="0" smtClean="0">
                <a:solidFill>
                  <a:srgbClr val="002060"/>
                </a:solidFill>
              </a:rPr>
              <a:t>context</a:t>
            </a:r>
            <a:br>
              <a:rPr lang="en-US" sz="2500" b="1" dirty="0" smtClean="0">
                <a:solidFill>
                  <a:srgbClr val="002060"/>
                </a:solidFill>
              </a:rPr>
            </a:br>
            <a:endParaRPr lang="en-US" sz="2500" b="1" dirty="0" smtClean="0">
              <a:solidFill>
                <a:srgbClr val="002060"/>
              </a:solidFill>
            </a:endParaRPr>
          </a:p>
          <a:p>
            <a:r>
              <a:rPr lang="en-US" sz="2500" dirty="0" smtClean="0"/>
              <a:t>Evident through: </a:t>
            </a:r>
          </a:p>
          <a:p>
            <a:pPr lvl="1"/>
            <a:r>
              <a:rPr lang="en-US" sz="2500" b="1" dirty="0" smtClean="0">
                <a:solidFill>
                  <a:srgbClr val="002060"/>
                </a:solidFill>
              </a:rPr>
              <a:t>Word Choice</a:t>
            </a:r>
            <a:r>
              <a:rPr lang="en-US" sz="2500" dirty="0" smtClean="0"/>
              <a:t>: precise</a:t>
            </a:r>
            <a:r>
              <a:rPr lang="en-US" sz="2500" dirty="0"/>
              <a:t>, purposeful </a:t>
            </a:r>
            <a:r>
              <a:rPr lang="en-US" sz="2500" dirty="0" smtClean="0"/>
              <a:t>vocabulary, appropriate </a:t>
            </a:r>
            <a:r>
              <a:rPr lang="en-US" sz="2500" dirty="0"/>
              <a:t>words, phrases and </a:t>
            </a:r>
            <a:r>
              <a:rPr lang="en-US" sz="2500" dirty="0" smtClean="0"/>
              <a:t>descriptions</a:t>
            </a:r>
            <a:br>
              <a:rPr lang="en-US" sz="2500" dirty="0" smtClean="0"/>
            </a:br>
            <a:endParaRPr lang="en-US" sz="2500" dirty="0" smtClean="0"/>
          </a:p>
          <a:p>
            <a:pPr lvl="1"/>
            <a:r>
              <a:rPr lang="en-US" sz="2500" b="1" dirty="0" smtClean="0">
                <a:solidFill>
                  <a:srgbClr val="002060"/>
                </a:solidFill>
              </a:rPr>
              <a:t>Sentence fluency</a:t>
            </a:r>
            <a:r>
              <a:rPr lang="en-US" sz="2500" dirty="0" smtClean="0"/>
              <a:t>: a </a:t>
            </a:r>
            <a:r>
              <a:rPr lang="en-US" sz="2500" dirty="0"/>
              <a:t>variety of sentence </a:t>
            </a:r>
            <a:r>
              <a:rPr lang="en-US" sz="2500" dirty="0" smtClean="0"/>
              <a:t>styles establishes relationships </a:t>
            </a:r>
            <a:r>
              <a:rPr lang="en-US" sz="2500" dirty="0"/>
              <a:t>between </a:t>
            </a:r>
            <a:r>
              <a:rPr lang="en-US" sz="2500" dirty="0" smtClean="0"/>
              <a:t>ideas</a:t>
            </a:r>
            <a:endParaRPr lang="en-US" sz="2500" dirty="0"/>
          </a:p>
        </p:txBody>
      </p:sp>
      <p:pic>
        <p:nvPicPr>
          <p:cNvPr id="7170" name="Picture 2" descr="http://www.detkiuch.ru/pics3/podrostk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400" y="990600"/>
            <a:ext cx="1981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images.clipartpanda.com/pencil-writing-on-paper-clipart-223874-Royalty-Free-RF-Clipart-Illustration-Of-A-Pencil-Writing-On-A-Piece-Of-Ruled-Pap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517" b="9963"/>
          <a:stretch/>
        </p:blipFill>
        <p:spPr bwMode="auto">
          <a:xfrm>
            <a:off x="6172200" y="4114800"/>
            <a:ext cx="24384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847544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0">
      <a:dk1>
        <a:sysClr val="windowText" lastClr="000000"/>
      </a:dk1>
      <a:lt1>
        <a:sysClr val="window" lastClr="FFFFFF"/>
      </a:lt1>
      <a:dk2>
        <a:srgbClr val="C00000"/>
      </a:dk2>
      <a:lt2>
        <a:srgbClr val="C6E7FC"/>
      </a:lt2>
      <a:accent1>
        <a:srgbClr val="381750"/>
      </a:accent1>
      <a:accent2>
        <a:srgbClr val="C00000"/>
      </a:accent2>
      <a:accent3>
        <a:srgbClr val="5BD078"/>
      </a:accent3>
      <a:accent4>
        <a:srgbClr val="A5D028"/>
      </a:accent4>
      <a:accent5>
        <a:srgbClr val="217435"/>
      </a:accent5>
      <a:accent6>
        <a:srgbClr val="00B050"/>
      </a:accent6>
      <a:hlink>
        <a:srgbClr val="0080FF"/>
      </a:hlink>
      <a:folHlink>
        <a:srgbClr val="FFC000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260</TotalTime>
  <Words>384</Words>
  <Application>Microsoft Office PowerPoint</Application>
  <PresentationFormat>On-screen Show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Do Now!</vt:lpstr>
      <vt:lpstr>INDEPENDENT READING</vt:lpstr>
      <vt:lpstr>Evaluating Writing</vt:lpstr>
      <vt:lpstr>What does it Mean to Evaluate?</vt:lpstr>
      <vt:lpstr>Evaluating:</vt:lpstr>
      <vt:lpstr>Focus:</vt:lpstr>
      <vt:lpstr>Organization:</vt:lpstr>
      <vt:lpstr>Support and Elaboration:</vt:lpstr>
      <vt:lpstr>Style:</vt:lpstr>
      <vt:lpstr>Conventions:</vt:lpstr>
      <vt:lpstr>Together…Springboard Page 125, Question 7</vt:lpstr>
      <vt:lpstr>Paragraph 1</vt:lpstr>
      <vt:lpstr>Paragraph 2</vt:lpstr>
      <vt:lpstr>On Your Own…</vt:lpstr>
      <vt:lpstr>Exit Ticket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 (7th)</dc:title>
  <dc:creator>Goodine, Lindsey</dc:creator>
  <cp:lastModifiedBy>Shettle, Meghan</cp:lastModifiedBy>
  <cp:revision>17</cp:revision>
  <dcterms:created xsi:type="dcterms:W3CDTF">2014-12-06T15:30:49Z</dcterms:created>
  <dcterms:modified xsi:type="dcterms:W3CDTF">2014-12-07T21:04:55Z</dcterms:modified>
</cp:coreProperties>
</file>